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presProps" Target="presProps.xml"/>
  <Relationship Id="rId145" Type="http://schemas.openxmlformats.org/officeDocument/2006/relationships/viewProps" Target="viewProps.xml"/>
  <Relationship Id="rId14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057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87_ca_object_representations_media_37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92_ca_object_representations_media_409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95_ca_object_representations_media_645_large10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366_ca_object_representations_media_661_large10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7_ca_object_representations_media_648_large10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39_ca_object_representations_media_659_large10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46_ca_object_representations_media_660_large10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66_ca_object_representations_media_650_large105.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77_ca_object_representations_media_651_large106.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01_ca_object_representations_media_653_large10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02_ca_object_representations_media_656_large108.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22_ca_object_representations_media_657_large10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74_ca_object_representations_media_41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84_ca_object_representations_media_649_large110.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741_ca_object_representations_media_654_large111.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4_ca_object_representations_media_640_large112.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14_ca_object_representations_media_685_large113.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11_ca_object_representations_media_641_large114.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2_ca_object_representations_media_733_large115.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_ca_object_representations_media_686_large116.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70_ca_object_representations_media_691_large117.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videoIcon700118.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7_ca_object_representations_media_696_large1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39_ca_object_representations_media_416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98_ca_object_representations_media_697_large120.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10_ca_object_representations_media_698_large121.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8_ca_object_representations_media_699_large122.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3_ca_object_representations_media_700_large123.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0_ca_object_representations_media_701_large124.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38_ca_object_representations_media_702_large125.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92_ca_object_representations_media_703_large126.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48_ca_object_representations_media_704_large127.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92_ca_object_representations_media_706_large128.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25_ca_object_representations_media_711_large129.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9_ca_object_representations_media_421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57_ca_object_representations_media_712_large130.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3_ca_object_representations_media_713_large131.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37_ca_object_representations_media_714_large132.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82_ca_object_representations_media_727_large133.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1_ca_object_representations_media_715_large134.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27_ca_object_representations_media_738_large135.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64_ca_object_representations_media_736_large136.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49_ca_object_representations_media_739_large137.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85_ca_object_representations_media_722_large138.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65_ca_object_representations_media_723_large139.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94_ca_object_representations_media_423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08_ca_object_representations_media_728_large140.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2_ca_object_representations_media_725_large141.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_ca_object_representations_media_42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99_ca_object_representations_media_42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81_ca_object_representations_media_432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14_ca_object_representations_media_435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3_ca_object_representations_media_43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12_ca_object_representations_media_37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06_ca_object_representations_media_44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54_ca_object_representations_media_44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41_ca_object_representations_media_447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0_ca_object_representations_media_450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9_ca_object_representations_media_45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22_ca_object_representations_media_46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569_ca_object_representations_media_463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46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95_ca_object_representations_media_468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71_ca_object_representations_media_479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75_ca_object_representations_media_38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92_ca_object_representations_media_482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71_ca_object_representations_media_485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450_ca_object_representations_media_48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0_ca_object_representations_media_493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65_ca_object_representations_media_49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82_ca_object_representations_media_501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21_ca_object_representations_media_507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_ca_object_representations_media_514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5_ca_object_representations_media_516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86_ca_object_representations_media_521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5_ca_object_representations_media_38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84_ca_object_representations_media_523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_ca_object_representations_media_528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4_ca_object_representations_media_530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55_ca_object_representations_media_532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40_ca_object_representations_media_534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05_ca_object_representations_media_536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5_ca_object_representations_media_538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5_ca_object_representations_media_541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30_ca_object_representations_media_542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96_ca_object_representations_media_545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6_ca_object_representations_media_39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35_ca_object_representations_media_547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3_ca_object_representations_media_548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45_ca_object_representations_media_551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79_ca_object_representations_media_553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9_ca_object_representations_media_554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4_ca_object_representations_media_557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95_ca_object_representations_media_558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86_ca_object_representations_media_562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73_ca_object_representations_media_564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69_ca_object_representations_media_566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80_ca_object_representations_media_394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345_ca_object_representations_media_569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08_ca_object_representations_media_570_large61.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44_ca_object_representations_media_572_large6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18_ca_object_representations_media_574_large6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55_ca_object_representations_media_576_large6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88_ca_object_representations_media_579_large65.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46_ca_object_representations_media_580_large6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4_ca_object_representations_media_583_large67.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61_ca_object_representations_media_584_large68.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18_ca_object_representations_media_586_large6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9_ca_object_representations_media_741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892_ca_object_representations_media_588_large7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4_ca_object_representations_media_590_large7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84_ca_object_representations_media_593_large7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2_ca_object_representations_media_594_large7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61_ca_object_representations_media_596_large7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81_ca_object_representations_media_598_large7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95_ca_object_representations_media_600_large7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72_ca_object_representations_media_602_large77.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70_ca_object_representations_media_604_large7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35_ca_object_representations_media_606_large7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3_ca_object_representations_media_401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22_ca_object_representations_media_608_large8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048_ca_object_representations_media_610_large8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49_ca_object_representations_media_613_large8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12_ca_object_representations_media_663_large8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649_ca_object_representations_media_666_large8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96_ca_object_representations_media_670_large8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89_ca_object_representations_media_672_large8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2_ca_object_representations_media_674_large8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23_ca_object_representations_media_676_large8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8_ca_object_representations_media_678_large8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09_ca_object_representations_media_407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71_ca_object_representations_media_680_large9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09_ca_object_representations_media_683_large9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1_ca_object_representations_media_614_large92.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42_ca_object_representations_media_617_large9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6_ca_object_representations_media_622_large9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2_ca_object_representations_media_624_large9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_ca_object_representations_media_629_large96.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70_ca_object_representations_media_630_large9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396_ca_object_representations_media_742_large9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82_ca_object_representations_media_643_large9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1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mposición (CO_0011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09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 (CO_010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en II (CO_0104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5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cado (CO_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22 (CO_0109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gris, verde, rojo, blanco. En el año 1969 un grupo de estas obras fueron enviadas por el artista a Chile para una exposición.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ndetificado (CO_0110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amarillo. En el año 1969 un grupo de estas obras fueron enviadas por el artista a Chile para una exposición.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48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610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beza (CO_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2 (CO_001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765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I (CO_011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81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1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79.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numento al General René Schneider (CO_0117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dos prismas de acero inoxidable, de base triangular equilátera, de 30 metros de altura, dispuestos verticalmente y equidistantes entre sí, que se ubican sobre un espejo de agua circular integrado a una explanada de concreto compuesta por dos círculos descentrados. La obra fue ganadora de un concurso público convocado por el Gobierno de Salvador Allende y la Municipalidad de Las Condes para conmemorar el asesinato del General René Schneider ocurrido en 1970, se comenzó a realizar en 1971 y se terminó de ejecutar en 1974. La obra se emplaza en la rotonda Kennedy, en Santiago de Chile junto a una placa conmemorativ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Paso bajo nivel Santa Lucía (CO_0118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mural constituye un proyecto pionero de arte cinético integrado al contexto urbano de la ciudad de Santiago. La obra está integrada a ambos muros del paso bajo nivel Santa Lucía y se compone de un diseño de formas curvas realizado con la técnica del mosaico en distintos tonos de azul, rojo y blanco, representando en clave abstracta el movimiento del tránsito automovilístico que circula por el interior del paso bajo nivel. Este proyecto fue desarrollado en el marco de un concurso público convocado por la CORMU y realizada por el Taller de Diseño Integrado (DI) compuesto por Carlos Ortúzar, Eduardo Martínez Bonati e Iván Vial en colaboración con la empresa de vitrocerámicos IRMIR. Actualmente el mural se encuentra en amenaza de perdida, a pesar de haber sido declarado patrimonio Histórico el 25 de julio de 2021. Atraviesa subterráneamente la Avenida Libertador General Bernardo O'Higgins, en el costado poniente del Cerro Santa Lucía, comuna de Santiago, Región Metropolitana. Monumento Histórico. Esta obra fue declarada como Monumento Nacional en la Categoría de Monumento Histórico, promulgada el 25 de julio de 2021.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48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l Cuarto Mundo (CO_0119_19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escultura estaba compuesta por dos círculos intersectados en ángulo inclinado representando la esfera de La Tierra. Cada círculo contenía cuatro círculos calados en cuyo interior cuatro espejos rotatorios giraban con el viento generando un suave murmullo. La pieza se fijaba a una base de hormigón de forma cilíndrica que a su vez se emplazaba sobre un espejo de agua circular, en el frontis de la torre del Edificio Unctad III, en su entrada por la calle Villavicencio, en el centro de Santiago. Esta obra fue destruida tras el golpe de Estado de 1973 y re-editada en 2019. Actualmente frontis de la torre del Ministerio de Relaciones Exteriores, Santiago de Chile.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intac- multiple sculpture (CO_0120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42 perfiles (prismas) de acero de base cuadrangular de seis metros de altura, sujetos a través de rodamientos a un eje transversal que separa la composición en una zona superior y una zona inferior. Toda la pieza, pintada de rojo, mantiene el equilibrio a través de la sustentación con pesos de plomo ubicados al interior de la parte inferior de cada prisma, lo que permite una suave oscilación frente a la brisa del viento. La zona superior de cada prisma contiene placas de acero inoxidable de acabado brillante que, a manera de espejos, refractan la luz del sol. La obra fue realizada en el marco del Segundo Encuentro Arte-Industria realizado en Santiago de Chile, en 1981. Frontis de la industria Cintac S.A. en Camino a Melipilla n° 8920, en Maipú, Santiago de Chile.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ire – Luz (CO_0121_19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de elaboración constructiva, se compone de 4 prismas de base triangular equilátera de 25 x 25 x 25 cm. cada uno de los cuales mide 5 metros de altura. Los prismas, se ensamblan en pares a 120 metros uno del otro, conformando dos volúmenes verticales compuesto cada uno de una base y un brazo oscilante, los que se enfrentan dejando un espacio al centro. Los dos prismas inferiores son estáticos y los dos prismas superiores oscilan con el viento generando dimensiones variables. A la vez, los prismas superiores poseen placas de acero inoxidable de acabado brillante que, a la manera de espejos, reflejan la luz del sol.
La obra fue proyectada por el artista y ejecutada póstumamente por las empresas Aza y Cintac (1989) y donada al Parque de las Esculturas de Providencia. Se emplaza en el Parque de las Esculturas. Providencia, Santiago de Chile.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2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compone de una serie de prismas de base triangular equilátera que forman un conjunto de estructuras modulares que por medio del ensamble de sus planos y aristas crean un volumen abstracto de morfología sólida y estática. La composición, que tiende a la simetría, se sustenta sobre dos aristas, lo que otorga equilibrio visual y físico al volumen. La obra fue proyectada por el artista y ejecutada póstumamente por la empresa IBM. Se emplaza actualmente en el frontis de la empresa IBM, Santiago de Chile.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123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ierro de formato vertical pintada en distintos tonos de azul. 
Estuvo compuesta por dos planchas de aluminio de 10 m. de altura plegadas y ubicadas en posición vertical, enfrentadas por un espacio. Cada plancha estaba seccionada en 10 módulos cuadrados que contenían en su centro un circulo calado dentro del cual se insertaba un disco móvil de acero inoxidable que articulaba un movimiento giratorio, lo que otorgaba a la escultura una relación viva y mutable con relación a su entorno. Esta obra fue ganadora del Concurso CAP (Compañía de Aceros del Pacífico) para conmemorar los 100 años de la Feria Internacional de Santiago (FISA), y estuvo emplazada desde 1971 en el Parque Cerrillos en Santiago de Chile. En la década del 90 la escultura fue desmantelada sin que se conozca la causa de su desaparición.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Varig (CO_0124_19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la Línea Aérea Varig en 1968. Es una obra de carácter cinético según se puede inferir de la descripción del registro de obra de ACO. En éste, se indica: “aluminio estriado y anodizado, reflectantes de acero inoxidable, pequeñas placas de metacrilato de color, en ligera vibración que al alejarse producen cambios de forma y col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6 (CO_0013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Kinetic Mural Bank of Concepción (CO_0125_19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el Banco de Concepción en 1969. Es una obra de carácter cinético compuesto por 240 módulos de aluminio pintado con semiesferas rotatorias pulida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antiago Centro Building Sculpture (CO_0128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compuesta por 47 prismas rotatorios triangulares. Fenómenos ópticos de oscuridad y luz cuando los prismas están en movimiento. Giran mediante un flujo de aire situado bajo el suelo.;;]]></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71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B (CO_0129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819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úper Tessa (CO_0130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D y la memoria lateral (CO_0131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90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rank Nurmi (CO_0132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el balancín (CO_0133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la plataforma (CO_0134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y mujer (CO_0135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E en el aparato rotatorio (CO_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ndentificado (CO_0137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38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39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86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0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uco portado de la maquina de los sueños (CO_0141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la interior de la laguna de Tamaya (CO_0142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3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ificación I (CO_0144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én I (CO_0145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48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II (CO_0146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ana (CO_0147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 (CO_0148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11 (CO_0017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52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 14 (CO_0018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ntura de formato cuadrado compuesta por planchas de aluminio pintadas con pintura sintética semi-brillante de diferentes tonalidades: azul, gris, celeste, rojo y naranjo. La imagen está compuesta de una trama de franjas horizontales que se degrada desde la zona superior hacia la zona inferior en distintos tonos de celeste. Al centro, se observa una composición de fondo negro, y una serie de cuadrados que exhiben el color metálico del aluminio y una figura en tonos rojo y naranjo que interviene el centro de la imagen. Pertenece al conjunto de obras realizadas en Barcelo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igura a escala (CO_0019_19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Figura de pequeño formato realizada en collage, compuesta por la imagen de un “hombre” pegada sobre cartón. Figura utilizada para los montajes fotográficos de maquetas de Prismas realizadas en Barcelo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illo cuadrado (CO_0020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nillo de plata con elemento cuadrado. A la superficie se adhiere un volumen cilíndrico que contiene una pequeña incrustación de madera de ébano. Pertenece al conjunto de piezas de orfebrería desarrolladas por el artista durante su autoexilio en Barcelo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illo cilíndrico (CO_0021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nillo de plata con ensamble de madera de ébano por todo el contorno. Pertenece al conjunto de piezas de orfebrería desarrolladas por el artista durante su autoexilio en Barcelo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ovalado con dos líneas (CO_0022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compuesto por el ensamble entre un óvalo de plata y un paralelepípedo de madera de ébano, el que contiene, a la vez, dos incrustaciones lineales de plata. En el centro de la zona superior tiene una pequeña argolla de plata. Pertenece al conjunto de piezas de orfebrería desarrolladas por el artista durante su autoexilio en Barcelo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ovalada con tres puntos (CO_0023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ovalado compuesto por el ensamble de dos piezas de plata y una pieza rectangular de madera de ébano ubicada en el centro, cuyo interior contiene tres incrustaciones de plata en forma de puntos. En el centro de la zona superior tiene una pequeña argolla de plata. Pertenece al conjunto de piezas de orfebrería desarrolladas por el artista durante su autoexilio en Barcelo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compuesto (CO_0024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compuesto por un círculo de plata y un paralelepípedo ubicado perpendicularmente, el que a la vez se compone de una pieza de plata con ensamble de madera de ébano. Este elemento tiene en su zona superior dos perforaciones. Pertenece al conjunto de piezas de orfebrería desarrolladas por el artista durante su autoexilio en Barcelo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circular (CO_002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formato circular compuesto por el ensamble de piezas de plata y de madera de ébano ubicadas horizontalmente. En el centro de la zona superior tiene una pequeña argolla de plata. Pertenece al conjunto de piezas de orfebrería desarrolladas por el artista durante su autoexilio en Barcelo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rombo (CO_0026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plata con forma de rombo que contiene una incisión vertical y una argolla en el centro. Pertenece al conjunto de piezas de orfebrería desarrolladas por el artista durante su autoexilio en Barcelo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plata (CO_0027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plata cuadrangular con perforación. Pertenece al conjunto de piezas de orfebrería desarrolladas por el artista durante su autoexilio en Barcelon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28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de resina de color blanco ahuesado de carácter abstracto. Se compone de una forma circular conformada por dos planos en cuyo centro contiene un cuadrado calado de 2, 15 cm. y una incisión vertical de 4,6 x 1,1 cm. Los dos lados de la pieza son iguales por lo cual no se puede determinar cual es anverso y reverso. Posiblemente se trata de un encargo realizado cuando residía en Barcelo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02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ormato vertical de color azul. Está compuesta por 2 planchas de aluminio de 1 x 0.20 m. que se ubican en posición vertical, una frente a otra, separadas por un pequeño espacio de 4 cm. Cada plancha está plegada en un ángulo de 70 grados, conformando dos rectángulos verticales de 1 x 0.10 m. cada uno de los cuales está seccionado en 10 módulos cuadrados de 10 x 10 cm. con una línea de separación de un 1 m.m entre si, pintados de distintos tonos de azul. 
Cada cuadrado contiene en su centro un circulo calado de 5,5 cm. dentro de los cuales se inserta un disco móvil de aluminio de 5,3 cm. unidos por dos vástagos. Cada disco está pintado en una de sus caras en un tono de azul, y presenta dos pequeños pliegues en sentido opuesto que permiten el movimiento giratorio de los discos.  Maqueta de la obra ganadora del Concurso CAP (Compañía de Aceros del pacífico) para conmemorar los 100 años de la FISA en 19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1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uadrado de cartulina negra en cuyo interior se ubican pegados 16 cuadrados alternados en colores verde y azul, de 7,6 cm. cada uno. Al interior de cada cuadrado se ubica un círculo de 5,1 cm. de diámetro realizado con plástico metalizado. Boceto de obra Múltip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3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E (CO_0034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Escultura que representa una cabeza de rostro plateado. Realizada con yeso y pintada con esmalte negro y una franja blanca en el centro. Tiene el interior hueco y dos piezas de aluminio en la base con dos orificios para anclar. Se infiere que esta obra corresponde a la escultura Sr. E descrita en la tesis de Cecilia Boisier (1967) y que se rescata la imagen de la cabeza dentro de una caja realizada con “lámina metálica, rejilla, alambres, motor que hace girar lentamente la figura, caja de música interior y aspas rojas.” La imagen de esta obra también se encuentra en la fotografía de Ricardo Bindis “Carlos Ortúzar en su taller” del artículo “La extrema vanguardia en el arte de Chile” (1967), documento disponible en el Archivo Carlos Ortúza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51 (CO_003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y azul. En el año 1969 un grupo de estas obras fueron enviadas por el artista a Chile para una exposició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36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es de formato cuadrado y está compuesta de un soporte de madera de color negro sobre el cual se ubican 25 cuadrados de aproximadamente 8 x 8 cm. –también de madera– que intercalando colores azul y verde componen una especie de cuadrícula ortogonal. Sobre cada uno de los cuadrados se insertan 25 círculos niquelados de aproximadamente 5,8 cm. de diámetro y 1 m.m de grosor que rotan por acción del espectador. El marco es de aluminio con estructura encajonada y contiene un vidrio protec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I2-A) (CO_0037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uatro planchas de acrílico transparente de 5,5 cm aprox. Unidas por medio de cuatro pernos de bronce, cada una de las cuales tiene 25 círculos de acrílico de 1, 2 y 4 m.m de espesor adheridos con tornillos, y de 6 cm. de diámetro, de colores naranjo amarillo y transparente.
Separación entre las planchas de 6 cm. apro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34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os humanonautas (CO_0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040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Shell, realizada para el Primer Encuentro Arte Industri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in título (CO_0041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5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oglifos (CO_004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aqueta CINTAC (CO_0043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maqueta se compone de 38 perfiles de madera cuadrangulares dispuestos de manera vertical, unidos mediante pequeños rodamientos a piezas verticales más cortas, que sirven como soporte estructural. Estos soportes se encuentran adosados a una base de madera pintada gris y verde. Todas las piezas están pintadas de rojo. En la parte superior, cada perfil está cortado en ángulo de 45º y pintado plateado. En el centro, los perfiles están amarrados con hilo rojo. La maqueta fue realizada por Carlos Ortúzar en el marco del Segundo Encuentro Arte-Industria. La escultura a escala final está frente a la industria Cintac S.A. en Camino a Melipilla n° 8920, en Maipú.;;]]></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6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9 A (CO_0047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s. En el año 1969 un grupo de estas obras fueron enviadas por el artista a Chile para una exposició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acio I (CO_0048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amarillo y gris. En el año 1969 un grupo de estas obras fueron enviadas por el artista a Chile para una exposició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09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CO_0049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ión del norte chico (CO_0050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1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6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2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rojo y negro. En el año 1969 un grupo de estas obras fueron enviadas por el artista a Chile para una exposició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3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 y negro. En el año 1969 un grupo de estas obras fueron enviadas por el artista a Chile para una exposició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4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celeste y negro. En el año 1969 un grupo de estas obras fueron enviadas por el artista a Chile para una exposició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1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i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tiene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3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4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24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2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humanonautas (CO_0008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3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4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6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7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8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9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0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1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oquio de los humanonautas (CO_0009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Obra inspirada en la Carrera Espacial. Expuesta en 1968 junto a las obras Tres Humanonautas y Transformación en la III Bienal Americana de Grabado en el Museo de Arte Contemporáneo de la Universidad de Chile.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3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4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HORIZONTAL. Obra que pertenece al conjunto de serigrafías realizadas para el Chase Manhattan Bank, en 1986. Esta serie póstuma reproduce algunas de las pinturas realizadas en 1985, en las que el artista evoca la experiencia del paisaje en sus últimas vacaciones en el sur de Chi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6_1974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póstuma IBM.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polo (CO_0087_1966 –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fases de una disección (CO_0088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se compone de dos planchas de acrílico cuadradas, una azul y otra transparente unidas en sus esquinas con pernos de acero. En el centro, se disponen 9 esferas de acrílico blancas incrustadas en orden regular. La pieza pertenece a una serie de 10 obras iguales realizadas con materiales comprados y producidas en Nueva York a inicios de los 70. Algunas de ellas fueron compradas por una galería de Nueva York.;;]]></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0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Figura ovalada de pequeña escala realizada con poliéster amarillo transparente situada sobre una base de acrílico negro. Se presume que es una maqueta para un encarg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1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vendía en importantes tiendas de joyas, y además realizó piezas modeladas y fundidas como esta pieza de bronce sobre base de mármol, encargo de la empresa Gallina Blanca, cuyos ejemplares fueron reproducidos en plat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bronce (CO_0092_1975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modelaba en cera, enviaba a fundir a un orfebre y luego comercializaba en importantes tiendas de joyas. En estas piezas, Ortúzar integró  materiales como la plata y la madera de ébano a líneas simples de geometrías circulares, ovaladas y cuadradas, aplicando el mismo imaginario geométrico - abstracto que por esos años estaba desarrollando en su ob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0_1982-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imagen se compone de dos fotografías iguales de 10 x 15 cm. unidas y enmarcadas con un paspartú de cartulina metálica de 3,8 cm. aprox. La imagen está pegada sobre una base de madera que contiene un bastidor del mismo material, el cual sirve como soporte para 12 alambres galvanizados que se fijan de forma vertical a cada extremo del bastidor. La imagen se enmarca con un marco de aluminio en ángulo de 12 x 25 x 1 m.m. Pieza realizada en un contexto íntimo y familia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plata (CO_0093_1975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modelaba en cera, enviaba a fundir a un orfebre y luego comercializaba en importantes tiendas de joyas. En estas piezas, Ortúzar integró  materiales como la plata y la madera de ébano a líneas simples de geometrías circulares, ovaladas y cuadradas, aplicando el mismo imaginario geométrico - abstracto que por esos años estaba desarrollando en su obr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4_1983 –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e conjunto, de medidas variables, formó parte de un proyecto inconcluso para la realización de un monumento a Salvador Allende encargado por María Inés Solimano.;;]]></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6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al interior de la laguna de Tamaya (CO_0097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8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38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I (CO_0099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57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 Mool (CO_0100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nominado obras Matérica, que corresponde a una producción de carácter informalista desarrollada entre fines del 50 e inicios de los 60, caracterizada por pinturas realizadas al óleo en tonos generalmente ocres, grises y rojizos producidas sobre relieves de resina que se fijan a un soporte de madera. Esta producción se inspiró en una serie de investigaciones iconográficas sobre los pueblos originarios de Chile y se expuso entre 1965 - 1967 en importantes galerías de Nueva York.;;]]></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nsformación (CO_0101_19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02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2024-06-17T01:57:16Z</dcterms:created>
  <dcterms:modified xsi:type="dcterms:W3CDTF">2024-06-17T01:57:16Z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